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Roboto"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815E8E-99E3-4DD3-8A7C-ABBE87D04596}">
  <a:tblStyle styleId="{35815E8E-99E3-4DD3-8A7C-ABBE87D0459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9c45342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ad3b865e84_2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ad3b865e84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ad3b865e84_2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ad3b865e84_2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ad3b865e84_2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ad3b865e84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d3b865e84_2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d3b865e84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933c8c4a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933c8c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ad3b865e84_2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ad3b865e84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e9090756a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e9090756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91e1f37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d91e1f37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ad3b865e84_2_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ad3b865e84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e9090756a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e9090756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ad3b865e84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ad3b865e8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e9090756a_1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ad3b865e84_2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ad3b865e84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
        <p:cNvGrpSpPr/>
        <p:nvPr/>
      </p:nvGrpSpPr>
      <p:grpSpPr>
        <a:xfrm>
          <a:off x="0" y="0"/>
          <a:ext cx="0" cy="0"/>
          <a:chOff x="0" y="0"/>
          <a:chExt cx="0" cy="0"/>
        </a:xfrm>
      </p:grpSpPr>
      <p:pic>
        <p:nvPicPr>
          <p:cNvPr id="67" name="Google Shape;67;p13"/>
          <p:cNvPicPr preferRelativeResize="0"/>
          <p:nvPr/>
        </p:nvPicPr>
        <p:blipFill>
          <a:blip r:embed="rId4">
            <a:alphaModFix/>
          </a:blip>
          <a:stretch>
            <a:fillRect/>
          </a:stretch>
        </p:blipFill>
        <p:spPr>
          <a:xfrm>
            <a:off x="110500" y="3435700"/>
            <a:ext cx="8981050" cy="1647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2"/>
          <p:cNvPicPr preferRelativeResize="0"/>
          <p:nvPr/>
        </p:nvPicPr>
        <p:blipFill rotWithShape="1">
          <a:blip r:embed="rId3">
            <a:alphaModFix/>
          </a:blip>
          <a:srcRect b="9477"/>
          <a:stretch/>
        </p:blipFill>
        <p:spPr>
          <a:xfrm>
            <a:off x="-304225" y="-276475"/>
            <a:ext cx="11796125" cy="5143500"/>
          </a:xfrm>
          <a:prstGeom prst="rect">
            <a:avLst/>
          </a:prstGeom>
          <a:noFill/>
          <a:ln>
            <a:noFill/>
          </a:ln>
        </p:spPr>
      </p:pic>
      <p:sp>
        <p:nvSpPr>
          <p:cNvPr id="173" name="Google Shape;173;p22"/>
          <p:cNvSpPr txBox="1"/>
          <p:nvPr/>
        </p:nvSpPr>
        <p:spPr>
          <a:xfrm>
            <a:off x="241100" y="938275"/>
            <a:ext cx="3054000" cy="6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Roboto"/>
                <a:ea typeface="Roboto"/>
                <a:cs typeface="Roboto"/>
                <a:sym typeface="Roboto"/>
              </a:rPr>
              <a:t>Positive, Negative and Neutral</a:t>
            </a:r>
            <a:endParaRPr sz="1600">
              <a:solidFill>
                <a:srgbClr val="FFFFFF"/>
              </a:solidFill>
              <a:latin typeface="Roboto"/>
              <a:ea typeface="Roboto"/>
              <a:cs typeface="Roboto"/>
              <a:sym typeface="Roboto"/>
            </a:endParaRPr>
          </a:p>
          <a:p>
            <a:pPr marL="0" lvl="0" indent="0" algn="l" rtl="0">
              <a:spcBef>
                <a:spcPts val="0"/>
              </a:spcBef>
              <a:spcAft>
                <a:spcPts val="0"/>
              </a:spcAft>
              <a:buNone/>
            </a:pPr>
            <a:r>
              <a:rPr lang="en" sz="1600">
                <a:solidFill>
                  <a:srgbClr val="FFFFFF"/>
                </a:solidFill>
                <a:latin typeface="Roboto"/>
                <a:ea typeface="Roboto"/>
                <a:cs typeface="Roboto"/>
                <a:sym typeface="Roboto"/>
              </a:rPr>
              <a:t>Count of Trump Dataset</a:t>
            </a:r>
            <a:endParaRPr sz="1600">
              <a:solidFill>
                <a:srgbClr val="FFFFFF"/>
              </a:solidFill>
              <a:latin typeface="Roboto"/>
              <a:ea typeface="Roboto"/>
              <a:cs typeface="Roboto"/>
              <a:sym typeface="Roboto"/>
            </a:endParaRPr>
          </a:p>
        </p:txBody>
      </p:sp>
      <p:sp>
        <p:nvSpPr>
          <p:cNvPr id="174" name="Google Shape;174;p22"/>
          <p:cNvSpPr txBox="1"/>
          <p:nvPr/>
        </p:nvSpPr>
        <p:spPr>
          <a:xfrm>
            <a:off x="5173625" y="938275"/>
            <a:ext cx="2943300" cy="6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FFFFFF"/>
                </a:solidFill>
                <a:latin typeface="Roboto"/>
                <a:ea typeface="Roboto"/>
                <a:cs typeface="Roboto"/>
                <a:sym typeface="Roboto"/>
              </a:rPr>
              <a:t>Positive, Negative and Neutral Count of Biden Dataset</a:t>
            </a:r>
            <a:endParaRPr sz="1500">
              <a:solidFill>
                <a:srgbClr val="FFFFFF"/>
              </a:solidFill>
              <a:latin typeface="Roboto"/>
              <a:ea typeface="Roboto"/>
              <a:cs typeface="Roboto"/>
              <a:sym typeface="Roboto"/>
            </a:endParaRPr>
          </a:p>
        </p:txBody>
      </p:sp>
      <p:pic>
        <p:nvPicPr>
          <p:cNvPr id="175" name="Google Shape;175;p22"/>
          <p:cNvPicPr preferRelativeResize="0"/>
          <p:nvPr/>
        </p:nvPicPr>
        <p:blipFill>
          <a:blip r:embed="rId4">
            <a:alphaModFix/>
          </a:blip>
          <a:stretch>
            <a:fillRect/>
          </a:stretch>
        </p:blipFill>
        <p:spPr>
          <a:xfrm>
            <a:off x="-120550" y="1801825"/>
            <a:ext cx="4378000" cy="3065200"/>
          </a:xfrm>
          <a:prstGeom prst="rect">
            <a:avLst/>
          </a:prstGeom>
          <a:noFill/>
          <a:ln>
            <a:noFill/>
          </a:ln>
        </p:spPr>
      </p:pic>
      <p:pic>
        <p:nvPicPr>
          <p:cNvPr id="176" name="Google Shape;176;p22"/>
          <p:cNvPicPr preferRelativeResize="0"/>
          <p:nvPr/>
        </p:nvPicPr>
        <p:blipFill>
          <a:blip r:embed="rId5">
            <a:alphaModFix/>
          </a:blip>
          <a:stretch>
            <a:fillRect/>
          </a:stretch>
        </p:blipFill>
        <p:spPr>
          <a:xfrm>
            <a:off x="4302450" y="1801825"/>
            <a:ext cx="4685625" cy="3065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3"/>
          <p:cNvPicPr preferRelativeResize="0"/>
          <p:nvPr/>
        </p:nvPicPr>
        <p:blipFill rotWithShape="1">
          <a:blip r:embed="rId3">
            <a:alphaModFix/>
          </a:blip>
          <a:srcRect b="9477"/>
          <a:stretch/>
        </p:blipFill>
        <p:spPr>
          <a:xfrm>
            <a:off x="-304225" y="-276475"/>
            <a:ext cx="11796125" cy="5143500"/>
          </a:xfrm>
          <a:prstGeom prst="rect">
            <a:avLst/>
          </a:prstGeom>
          <a:noFill/>
          <a:ln>
            <a:noFill/>
          </a:ln>
        </p:spPr>
      </p:pic>
      <p:sp>
        <p:nvSpPr>
          <p:cNvPr id="182" name="Google Shape;182;p23"/>
          <p:cNvSpPr txBox="1"/>
          <p:nvPr/>
        </p:nvSpPr>
        <p:spPr>
          <a:xfrm>
            <a:off x="241100" y="938275"/>
            <a:ext cx="3054000" cy="6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rgbClr val="FFFFFF"/>
              </a:solidFill>
              <a:latin typeface="Roboto"/>
              <a:ea typeface="Roboto"/>
              <a:cs typeface="Roboto"/>
              <a:sym typeface="Roboto"/>
            </a:endParaRPr>
          </a:p>
        </p:txBody>
      </p:sp>
      <p:sp>
        <p:nvSpPr>
          <p:cNvPr id="183" name="Google Shape;183;p23"/>
          <p:cNvSpPr txBox="1"/>
          <p:nvPr/>
        </p:nvSpPr>
        <p:spPr>
          <a:xfrm>
            <a:off x="3060150" y="938275"/>
            <a:ext cx="2943300" cy="6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FFFFFF"/>
                </a:solidFill>
                <a:latin typeface="Roboto"/>
                <a:ea typeface="Roboto"/>
                <a:cs typeface="Roboto"/>
                <a:sym typeface="Roboto"/>
              </a:rPr>
              <a:t>After Scaling same number of tweets</a:t>
            </a:r>
            <a:endParaRPr sz="1500">
              <a:solidFill>
                <a:srgbClr val="FFFFFF"/>
              </a:solidFill>
              <a:latin typeface="Roboto"/>
              <a:ea typeface="Roboto"/>
              <a:cs typeface="Roboto"/>
              <a:sym typeface="Roboto"/>
            </a:endParaRPr>
          </a:p>
        </p:txBody>
      </p:sp>
      <p:pic>
        <p:nvPicPr>
          <p:cNvPr id="184" name="Google Shape;184;p23"/>
          <p:cNvPicPr preferRelativeResize="0"/>
          <p:nvPr/>
        </p:nvPicPr>
        <p:blipFill>
          <a:blip r:embed="rId4">
            <a:alphaModFix/>
          </a:blip>
          <a:stretch>
            <a:fillRect/>
          </a:stretch>
        </p:blipFill>
        <p:spPr>
          <a:xfrm>
            <a:off x="-40200" y="1681675"/>
            <a:ext cx="9144000" cy="3104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4"/>
          <p:cNvPicPr preferRelativeResize="0"/>
          <p:nvPr/>
        </p:nvPicPr>
        <p:blipFill rotWithShape="1">
          <a:blip r:embed="rId3">
            <a:alphaModFix/>
          </a:blip>
          <a:srcRect b="9477"/>
          <a:stretch/>
        </p:blipFill>
        <p:spPr>
          <a:xfrm>
            <a:off x="-304225" y="-276475"/>
            <a:ext cx="11796125" cy="5143500"/>
          </a:xfrm>
          <a:prstGeom prst="rect">
            <a:avLst/>
          </a:prstGeom>
          <a:noFill/>
          <a:ln>
            <a:noFill/>
          </a:ln>
        </p:spPr>
      </p:pic>
      <p:pic>
        <p:nvPicPr>
          <p:cNvPr id="190" name="Google Shape;190;p24"/>
          <p:cNvPicPr preferRelativeResize="0"/>
          <p:nvPr/>
        </p:nvPicPr>
        <p:blipFill>
          <a:blip r:embed="rId4">
            <a:alphaModFix/>
          </a:blip>
          <a:stretch>
            <a:fillRect/>
          </a:stretch>
        </p:blipFill>
        <p:spPr>
          <a:xfrm>
            <a:off x="-153300" y="0"/>
            <a:ext cx="4440876" cy="2562225"/>
          </a:xfrm>
          <a:prstGeom prst="rect">
            <a:avLst/>
          </a:prstGeom>
          <a:noFill/>
          <a:ln>
            <a:noFill/>
          </a:ln>
        </p:spPr>
      </p:pic>
      <p:pic>
        <p:nvPicPr>
          <p:cNvPr id="191" name="Google Shape;191;p24"/>
          <p:cNvPicPr preferRelativeResize="0"/>
          <p:nvPr/>
        </p:nvPicPr>
        <p:blipFill>
          <a:blip r:embed="rId5">
            <a:alphaModFix/>
          </a:blip>
          <a:stretch>
            <a:fillRect/>
          </a:stretch>
        </p:blipFill>
        <p:spPr>
          <a:xfrm>
            <a:off x="4347875" y="0"/>
            <a:ext cx="4711525" cy="2562225"/>
          </a:xfrm>
          <a:prstGeom prst="rect">
            <a:avLst/>
          </a:prstGeom>
          <a:noFill/>
          <a:ln>
            <a:noFill/>
          </a:ln>
        </p:spPr>
      </p:pic>
      <p:pic>
        <p:nvPicPr>
          <p:cNvPr id="192" name="Google Shape;192;p24"/>
          <p:cNvPicPr preferRelativeResize="0"/>
          <p:nvPr/>
        </p:nvPicPr>
        <p:blipFill>
          <a:blip r:embed="rId6">
            <a:alphaModFix/>
          </a:blip>
          <a:stretch>
            <a:fillRect/>
          </a:stretch>
        </p:blipFill>
        <p:spPr>
          <a:xfrm>
            <a:off x="449988" y="2562225"/>
            <a:ext cx="7781925" cy="2362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5"/>
          <p:cNvPicPr preferRelativeResize="0"/>
          <p:nvPr/>
        </p:nvPicPr>
        <p:blipFill rotWithShape="1">
          <a:blip r:embed="rId3">
            <a:alphaModFix/>
          </a:blip>
          <a:srcRect b="9477"/>
          <a:stretch/>
        </p:blipFill>
        <p:spPr>
          <a:xfrm>
            <a:off x="-304225" y="-276475"/>
            <a:ext cx="11796125" cy="5143500"/>
          </a:xfrm>
          <a:prstGeom prst="rect">
            <a:avLst/>
          </a:prstGeom>
          <a:noFill/>
          <a:ln>
            <a:noFill/>
          </a:ln>
        </p:spPr>
      </p:pic>
      <p:pic>
        <p:nvPicPr>
          <p:cNvPr id="198" name="Google Shape;198;p25"/>
          <p:cNvPicPr preferRelativeResize="0"/>
          <p:nvPr/>
        </p:nvPicPr>
        <p:blipFill>
          <a:blip r:embed="rId4">
            <a:alphaModFix/>
          </a:blip>
          <a:stretch>
            <a:fillRect/>
          </a:stretch>
        </p:blipFill>
        <p:spPr>
          <a:xfrm>
            <a:off x="0" y="1490675"/>
            <a:ext cx="8928800" cy="3275100"/>
          </a:xfrm>
          <a:prstGeom prst="rect">
            <a:avLst/>
          </a:prstGeom>
          <a:noFill/>
          <a:ln>
            <a:noFill/>
          </a:ln>
        </p:spPr>
      </p:pic>
      <p:sp>
        <p:nvSpPr>
          <p:cNvPr id="199" name="Google Shape;199;p25"/>
          <p:cNvSpPr txBox="1"/>
          <p:nvPr/>
        </p:nvSpPr>
        <p:spPr>
          <a:xfrm>
            <a:off x="1113075" y="184850"/>
            <a:ext cx="6891600" cy="99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800">
                <a:solidFill>
                  <a:srgbClr val="FFFFFF"/>
                </a:solidFill>
                <a:latin typeface="Roboto"/>
                <a:ea typeface="Roboto"/>
                <a:cs typeface="Roboto"/>
                <a:sym typeface="Roboto"/>
              </a:rPr>
              <a:t>Accuracy of Different Methods</a:t>
            </a:r>
            <a:endParaRPr sz="4400">
              <a:solidFill>
                <a:srgbClr val="FFFFF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6"/>
          <p:cNvSpPr txBox="1">
            <a:spLocks noGrp="1"/>
          </p:cNvSpPr>
          <p:nvPr>
            <p:ph type="title"/>
          </p:nvPr>
        </p:nvSpPr>
        <p:spPr>
          <a:xfrm>
            <a:off x="226075" y="639075"/>
            <a:ext cx="29886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Future Prospects</a:t>
            </a:r>
            <a:endParaRPr sz="2800"/>
          </a:p>
          <a:p>
            <a:pPr marL="0" lvl="0" indent="0" algn="l" rtl="0">
              <a:spcBef>
                <a:spcPts val="0"/>
              </a:spcBef>
              <a:spcAft>
                <a:spcPts val="0"/>
              </a:spcAft>
              <a:buNone/>
            </a:pPr>
            <a:r>
              <a:rPr lang="en" sz="2800"/>
              <a:t>         And</a:t>
            </a:r>
            <a:endParaRPr sz="2800"/>
          </a:p>
          <a:p>
            <a:pPr marL="0" lvl="0" indent="0" algn="l" rtl="0">
              <a:spcBef>
                <a:spcPts val="0"/>
              </a:spcBef>
              <a:spcAft>
                <a:spcPts val="0"/>
              </a:spcAft>
              <a:buNone/>
            </a:pPr>
            <a:r>
              <a:rPr lang="en" sz="2800"/>
              <a:t>   Conclusion</a:t>
            </a:r>
            <a:endParaRPr sz="2800"/>
          </a:p>
        </p:txBody>
      </p:sp>
      <p:sp>
        <p:nvSpPr>
          <p:cNvPr id="205" name="Google Shape;205;p26"/>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 sz="2500"/>
              <a:t>From research based to product based</a:t>
            </a:r>
            <a:endParaRPr sz="2500"/>
          </a:p>
        </p:txBody>
      </p:sp>
      <p:sp>
        <p:nvSpPr>
          <p:cNvPr id="206" name="Google Shape;206;p26"/>
          <p:cNvSpPr txBox="1">
            <a:spLocks noGrp="1"/>
          </p:cNvSpPr>
          <p:nvPr>
            <p:ph type="title"/>
          </p:nvPr>
        </p:nvSpPr>
        <p:spPr>
          <a:xfrm>
            <a:off x="4618775" y="391800"/>
            <a:ext cx="3753900" cy="42375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Online Opinion Poll platform for anyone who wants to see the mood of the public before any election.</a:t>
            </a:r>
            <a:endParaRPr/>
          </a:p>
          <a:p>
            <a:pPr marL="0" lvl="0" indent="0" algn="ctr" rtl="0">
              <a:spcBef>
                <a:spcPts val="0"/>
              </a:spcBef>
              <a:spcAft>
                <a:spcPts val="0"/>
              </a:spcAft>
              <a:buNone/>
            </a:pPr>
            <a:r>
              <a:rPr lang="en"/>
              <a:t>This will be a challenge as we’ll have to deal with different languages then but hopefully it will be another good learning experience for us.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Social Media Posts</a:t>
            </a:r>
            <a:endParaRPr/>
          </a:p>
        </p:txBody>
      </p:sp>
      <p:pic>
        <p:nvPicPr>
          <p:cNvPr id="212" name="Google Shape;212;p27"/>
          <p:cNvPicPr preferRelativeResize="0"/>
          <p:nvPr/>
        </p:nvPicPr>
        <p:blipFill>
          <a:blip r:embed="rId3">
            <a:alphaModFix/>
          </a:blip>
          <a:stretch>
            <a:fillRect/>
          </a:stretch>
        </p:blipFill>
        <p:spPr>
          <a:xfrm>
            <a:off x="3499175" y="0"/>
            <a:ext cx="4904825" cy="4991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p:nvPr/>
        </p:nvSpPr>
        <p:spPr>
          <a:xfrm>
            <a:off x="65675"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txBox="1">
            <a:spLocks noGrp="1"/>
          </p:cNvSpPr>
          <p:nvPr>
            <p:ph type="title" idx="4294967295"/>
          </p:nvPr>
        </p:nvSpPr>
        <p:spPr>
          <a:xfrm>
            <a:off x="311700" y="310350"/>
            <a:ext cx="8520600" cy="101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team</a:t>
            </a:r>
            <a:endParaRPr dirty="0"/>
          </a:p>
          <a:p>
            <a:pPr marL="0" lvl="0" indent="0" algn="ctr" rtl="0">
              <a:spcBef>
                <a:spcPts val="400"/>
              </a:spcBef>
              <a:spcAft>
                <a:spcPts val="400"/>
              </a:spcAft>
              <a:buNone/>
            </a:pPr>
            <a:r>
              <a:rPr lang="en" sz="1600" i="1"/>
              <a:t>“ we are the ones to solve the problem we identified”</a:t>
            </a:r>
            <a:endParaRPr sz="1600" i="1" dirty="0"/>
          </a:p>
        </p:txBody>
      </p:sp>
      <p:pic>
        <p:nvPicPr>
          <p:cNvPr id="74" name="Google Shape;74;p14" descr="Corporate headshot of a woman"/>
          <p:cNvPicPr preferRelativeResize="0"/>
          <p:nvPr/>
        </p:nvPicPr>
        <p:blipFill>
          <a:blip r:embed="rId3">
            <a:alphaModFix/>
          </a:blip>
          <a:stretch>
            <a:fillRect/>
          </a:stretch>
        </p:blipFill>
        <p:spPr>
          <a:xfrm>
            <a:off x="420725" y="1363020"/>
            <a:ext cx="1644300" cy="1644300"/>
          </a:xfrm>
          <a:prstGeom prst="ellipse">
            <a:avLst/>
          </a:prstGeom>
          <a:noFill/>
          <a:ln>
            <a:noFill/>
          </a:ln>
        </p:spPr>
      </p:pic>
      <p:pic>
        <p:nvPicPr>
          <p:cNvPr id="75" name="Google Shape;75;p14" descr="Corporate headshot of a man"/>
          <p:cNvPicPr preferRelativeResize="0"/>
          <p:nvPr/>
        </p:nvPicPr>
        <p:blipFill>
          <a:blip r:embed="rId4">
            <a:alphaModFix/>
          </a:blip>
          <a:stretch>
            <a:fillRect/>
          </a:stretch>
        </p:blipFill>
        <p:spPr>
          <a:xfrm>
            <a:off x="7119143" y="1403795"/>
            <a:ext cx="1644300" cy="1644000"/>
          </a:xfrm>
          <a:prstGeom prst="ellipse">
            <a:avLst/>
          </a:prstGeom>
          <a:noFill/>
          <a:ln>
            <a:noFill/>
          </a:ln>
        </p:spPr>
      </p:pic>
      <p:pic>
        <p:nvPicPr>
          <p:cNvPr id="76" name="Google Shape;76;p14" descr="Corporate headshot of a woman"/>
          <p:cNvPicPr preferRelativeResize="0"/>
          <p:nvPr/>
        </p:nvPicPr>
        <p:blipFill>
          <a:blip r:embed="rId5">
            <a:alphaModFix/>
          </a:blip>
          <a:stretch>
            <a:fillRect/>
          </a:stretch>
        </p:blipFill>
        <p:spPr>
          <a:xfrm>
            <a:off x="3701329" y="1322558"/>
            <a:ext cx="1644300" cy="1644300"/>
          </a:xfrm>
          <a:prstGeom prst="ellipse">
            <a:avLst/>
          </a:prstGeom>
          <a:noFill/>
          <a:ln>
            <a:noFill/>
          </a:ln>
        </p:spPr>
      </p:pic>
      <p:sp>
        <p:nvSpPr>
          <p:cNvPr id="77" name="Google Shape;77;p14"/>
          <p:cNvSpPr txBox="1">
            <a:spLocks noGrp="1"/>
          </p:cNvSpPr>
          <p:nvPr>
            <p:ph type="title" idx="4294967295"/>
          </p:nvPr>
        </p:nvSpPr>
        <p:spPr>
          <a:xfrm>
            <a:off x="231725" y="304779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rPr>
              <a:t>Avinash Kumar</a:t>
            </a:r>
            <a:endParaRPr sz="1800">
              <a:solidFill>
                <a:schemeClr val="dk1"/>
              </a:solidFill>
            </a:endParaRPr>
          </a:p>
        </p:txBody>
      </p:sp>
      <p:sp>
        <p:nvSpPr>
          <p:cNvPr id="78" name="Google Shape;78;p14"/>
          <p:cNvSpPr txBox="1">
            <a:spLocks noGrp="1"/>
          </p:cNvSpPr>
          <p:nvPr>
            <p:ph type="body" idx="4294967295"/>
          </p:nvPr>
        </p:nvSpPr>
        <p:spPr>
          <a:xfrm>
            <a:off x="231725" y="3572413"/>
            <a:ext cx="20223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dk2"/>
                </a:solidFill>
              </a:rPr>
              <a:t>E18CSE031</a:t>
            </a:r>
            <a:endParaRPr sz="1200">
              <a:solidFill>
                <a:schemeClr val="dk2"/>
              </a:solidFill>
            </a:endParaRPr>
          </a:p>
        </p:txBody>
      </p:sp>
      <p:sp>
        <p:nvSpPr>
          <p:cNvPr id="79" name="Google Shape;79;p14"/>
          <p:cNvSpPr txBox="1">
            <a:spLocks noGrp="1"/>
          </p:cNvSpPr>
          <p:nvPr>
            <p:ph type="title" idx="4294967295"/>
          </p:nvPr>
        </p:nvSpPr>
        <p:spPr>
          <a:xfrm>
            <a:off x="3635068" y="304779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rPr>
              <a:t>Nishtha Dua</a:t>
            </a:r>
            <a:endParaRPr sz="1800">
              <a:solidFill>
                <a:schemeClr val="dk1"/>
              </a:solidFill>
            </a:endParaRPr>
          </a:p>
        </p:txBody>
      </p:sp>
      <p:sp>
        <p:nvSpPr>
          <p:cNvPr id="80" name="Google Shape;80;p14"/>
          <p:cNvSpPr txBox="1">
            <a:spLocks noGrp="1"/>
          </p:cNvSpPr>
          <p:nvPr>
            <p:ph type="title" idx="4294967295"/>
          </p:nvPr>
        </p:nvSpPr>
        <p:spPr>
          <a:xfrm>
            <a:off x="6930154" y="304779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rPr>
              <a:t>Aditya Singh</a:t>
            </a:r>
            <a:endParaRPr sz="1800">
              <a:solidFill>
                <a:schemeClr val="dk1"/>
              </a:solidFill>
            </a:endParaRPr>
          </a:p>
        </p:txBody>
      </p:sp>
      <p:sp>
        <p:nvSpPr>
          <p:cNvPr id="81" name="Google Shape;81;p14"/>
          <p:cNvSpPr txBox="1">
            <a:spLocks noGrp="1"/>
          </p:cNvSpPr>
          <p:nvPr>
            <p:ph type="body" idx="4294967295"/>
          </p:nvPr>
        </p:nvSpPr>
        <p:spPr>
          <a:xfrm>
            <a:off x="3701318" y="3572413"/>
            <a:ext cx="20223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dk2"/>
                </a:solidFill>
              </a:rPr>
              <a:t>E18CSE119</a:t>
            </a:r>
            <a:endParaRPr sz="1200">
              <a:solidFill>
                <a:schemeClr val="dk2"/>
              </a:solidFill>
            </a:endParaRPr>
          </a:p>
        </p:txBody>
      </p:sp>
      <p:sp>
        <p:nvSpPr>
          <p:cNvPr id="82" name="Google Shape;82;p14"/>
          <p:cNvSpPr txBox="1">
            <a:spLocks noGrp="1"/>
          </p:cNvSpPr>
          <p:nvPr>
            <p:ph type="body" idx="4294967295"/>
          </p:nvPr>
        </p:nvSpPr>
        <p:spPr>
          <a:xfrm>
            <a:off x="6885579" y="3572413"/>
            <a:ext cx="20223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dk2"/>
                </a:solidFill>
              </a:rPr>
              <a:t>E18CSE009</a:t>
            </a:r>
            <a:endParaRPr sz="1200">
              <a:solidFill>
                <a:schemeClr val="dk2"/>
              </a:solidFill>
            </a:endParaRPr>
          </a:p>
        </p:txBody>
      </p:sp>
      <p:pic>
        <p:nvPicPr>
          <p:cNvPr id="83" name="Google Shape;83;p14"/>
          <p:cNvPicPr preferRelativeResize="0"/>
          <p:nvPr/>
        </p:nvPicPr>
        <p:blipFill>
          <a:blip r:embed="rId6">
            <a:alphaModFix/>
          </a:blip>
          <a:stretch>
            <a:fillRect/>
          </a:stretch>
        </p:blipFill>
        <p:spPr>
          <a:xfrm>
            <a:off x="311700" y="1322550"/>
            <a:ext cx="1771350" cy="1725251"/>
          </a:xfrm>
          <a:prstGeom prst="rect">
            <a:avLst/>
          </a:prstGeom>
          <a:noFill/>
          <a:ln>
            <a:noFill/>
          </a:ln>
        </p:spPr>
      </p:pic>
      <p:pic>
        <p:nvPicPr>
          <p:cNvPr id="84" name="Google Shape;84;p14"/>
          <p:cNvPicPr preferRelativeResize="0"/>
          <p:nvPr/>
        </p:nvPicPr>
        <p:blipFill>
          <a:blip r:embed="rId7">
            <a:alphaModFix/>
          </a:blip>
          <a:stretch>
            <a:fillRect/>
          </a:stretch>
        </p:blipFill>
        <p:spPr>
          <a:xfrm>
            <a:off x="7119150" y="1276075"/>
            <a:ext cx="1644300" cy="1868374"/>
          </a:xfrm>
          <a:prstGeom prst="rect">
            <a:avLst/>
          </a:prstGeom>
          <a:noFill/>
          <a:ln>
            <a:noFill/>
          </a:ln>
        </p:spPr>
      </p:pic>
      <p:pic>
        <p:nvPicPr>
          <p:cNvPr id="85" name="Google Shape;85;p14"/>
          <p:cNvPicPr preferRelativeResize="0"/>
          <p:nvPr/>
        </p:nvPicPr>
        <p:blipFill>
          <a:blip r:embed="rId8">
            <a:alphaModFix/>
          </a:blip>
          <a:stretch>
            <a:fillRect/>
          </a:stretch>
        </p:blipFill>
        <p:spPr>
          <a:xfrm>
            <a:off x="3701325" y="1282075"/>
            <a:ext cx="1854907" cy="1644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5" descr="Closeup from the side of a hand pushing a knob on an audio mixer"/>
          <p:cNvPicPr preferRelativeResize="0"/>
          <p:nvPr/>
        </p:nvPicPr>
        <p:blipFill rotWithShape="1">
          <a:blip r:embed="rId3">
            <a:alphaModFix/>
          </a:blip>
          <a:srcRect l="7506" r="42247" b="15419"/>
          <a:stretch/>
        </p:blipFill>
        <p:spPr>
          <a:xfrm>
            <a:off x="-9150" y="0"/>
            <a:ext cx="4319852" cy="5143501"/>
          </a:xfrm>
          <a:prstGeom prst="rect">
            <a:avLst/>
          </a:prstGeom>
          <a:noFill/>
          <a:ln>
            <a:noFill/>
          </a:ln>
        </p:spPr>
      </p:pic>
      <p:sp>
        <p:nvSpPr>
          <p:cNvPr id="91" name="Google Shape;91;p15"/>
          <p:cNvSpPr txBox="1">
            <a:spLocks noGrp="1"/>
          </p:cNvSpPr>
          <p:nvPr>
            <p:ph type="title"/>
          </p:nvPr>
        </p:nvSpPr>
        <p:spPr>
          <a:xfrm>
            <a:off x="265500" y="1830600"/>
            <a:ext cx="38370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Introduction</a:t>
            </a:r>
            <a:endParaRPr>
              <a:solidFill>
                <a:schemeClr val="lt1"/>
              </a:solidFill>
            </a:endParaRPr>
          </a:p>
        </p:txBody>
      </p:sp>
      <p:sp>
        <p:nvSpPr>
          <p:cNvPr id="92" name="Google Shape;92;p15"/>
          <p:cNvSpPr txBox="1">
            <a:spLocks noGrp="1"/>
          </p:cNvSpPr>
          <p:nvPr>
            <p:ph type="body" idx="2"/>
          </p:nvPr>
        </p:nvSpPr>
        <p:spPr>
          <a:xfrm>
            <a:off x="4530700" y="100500"/>
            <a:ext cx="4136100" cy="4942500"/>
          </a:xfrm>
          <a:prstGeom prst="rect">
            <a:avLst/>
          </a:prstGeom>
        </p:spPr>
        <p:txBody>
          <a:bodyPr spcFirstLastPara="1" wrap="square" lIns="91425" tIns="91425" rIns="91425" bIns="91425" anchor="ctr" anchorCtr="0">
            <a:noAutofit/>
          </a:bodyPr>
          <a:lstStyle/>
          <a:p>
            <a:pPr marL="457200" lvl="0" indent="-355600" algn="l" rtl="0">
              <a:spcBef>
                <a:spcPts val="0"/>
              </a:spcBef>
              <a:spcAft>
                <a:spcPts val="0"/>
              </a:spcAft>
              <a:buSzPts val="2000"/>
              <a:buChar char="-"/>
            </a:pPr>
            <a:r>
              <a:rPr lang="en" sz="2000"/>
              <a:t>US Elections is the most awaited election for the world.</a:t>
            </a:r>
            <a:endParaRPr sz="2000"/>
          </a:p>
          <a:p>
            <a:pPr marL="457200" lvl="0" indent="-355600" algn="l" rtl="0">
              <a:spcBef>
                <a:spcPts val="0"/>
              </a:spcBef>
              <a:spcAft>
                <a:spcPts val="0"/>
              </a:spcAft>
              <a:buSzPts val="2000"/>
              <a:buChar char="-"/>
            </a:pPr>
            <a:r>
              <a:rPr lang="en" sz="2000"/>
              <a:t>Twitter being the most active platform for the politicians provides efficient data to analyse the mood of the nation.</a:t>
            </a:r>
            <a:endParaRPr sz="2000"/>
          </a:p>
          <a:p>
            <a:pPr marL="457200" lvl="0" indent="-355600" algn="l" rtl="0">
              <a:spcBef>
                <a:spcPts val="0"/>
              </a:spcBef>
              <a:spcAft>
                <a:spcPts val="0"/>
              </a:spcAft>
              <a:buSzPts val="2000"/>
              <a:buChar char="-"/>
            </a:pPr>
            <a:r>
              <a:rPr lang="en" sz="2000"/>
              <a:t>With Donald Trump chasing his second term and Joe Biden active in the race, this is the most exciting event of 2020.</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problem</a:t>
            </a:r>
            <a:endParaRPr/>
          </a:p>
        </p:txBody>
      </p:sp>
      <p:sp>
        <p:nvSpPr>
          <p:cNvPr id="98" name="Google Shape;98;p16"/>
          <p:cNvSpPr txBox="1">
            <a:spLocks noGrp="1"/>
          </p:cNvSpPr>
          <p:nvPr>
            <p:ph type="body" idx="1"/>
          </p:nvPr>
        </p:nvSpPr>
        <p:spPr>
          <a:xfrm>
            <a:off x="471900" y="1919075"/>
            <a:ext cx="44907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Analysing Twitter Sentiments</a:t>
            </a:r>
            <a:endParaRPr sz="1800"/>
          </a:p>
          <a:p>
            <a:pPr marL="0" lvl="0" indent="0" algn="l" rtl="0">
              <a:spcBef>
                <a:spcPts val="1600"/>
              </a:spcBef>
              <a:spcAft>
                <a:spcPts val="0"/>
              </a:spcAft>
              <a:buNone/>
            </a:pPr>
            <a:r>
              <a:rPr lang="en" sz="1800"/>
              <a:t>→ Implement Different Methods</a:t>
            </a:r>
            <a:endParaRPr sz="1800"/>
          </a:p>
          <a:p>
            <a:pPr marL="0" lvl="0" indent="0" algn="l" rtl="0">
              <a:spcBef>
                <a:spcPts val="1600"/>
              </a:spcBef>
              <a:spcAft>
                <a:spcPts val="1600"/>
              </a:spcAft>
              <a:buNone/>
            </a:pPr>
            <a:r>
              <a:rPr lang="en" sz="1800"/>
              <a:t>→ Compare Results</a:t>
            </a:r>
            <a:endParaRPr sz="1800"/>
          </a:p>
        </p:txBody>
      </p:sp>
      <p:graphicFrame>
        <p:nvGraphicFramePr>
          <p:cNvPr id="99" name="Google Shape;99;p16"/>
          <p:cNvGraphicFramePr/>
          <p:nvPr/>
        </p:nvGraphicFramePr>
        <p:xfrm>
          <a:off x="5071481" y="4552231"/>
          <a:ext cx="3285800" cy="411323"/>
        </p:xfrm>
        <a:graphic>
          <a:graphicData uri="http://schemas.openxmlformats.org/drawingml/2006/table">
            <a:tbl>
              <a:tblPr>
                <a:noFill/>
                <a:tableStyleId>{35815E8E-99E3-4DD3-8A7C-ABBE87D04596}</a:tableStyleId>
              </a:tblPr>
              <a:tblGrid>
                <a:gridCol w="821450">
                  <a:extLst>
                    <a:ext uri="{9D8B030D-6E8A-4147-A177-3AD203B41FA5}">
                      <a16:colId xmlns:a16="http://schemas.microsoft.com/office/drawing/2014/main" val="20000"/>
                    </a:ext>
                  </a:extLst>
                </a:gridCol>
                <a:gridCol w="821450">
                  <a:extLst>
                    <a:ext uri="{9D8B030D-6E8A-4147-A177-3AD203B41FA5}">
                      <a16:colId xmlns:a16="http://schemas.microsoft.com/office/drawing/2014/main" val="20001"/>
                    </a:ext>
                  </a:extLst>
                </a:gridCol>
                <a:gridCol w="821450">
                  <a:extLst>
                    <a:ext uri="{9D8B030D-6E8A-4147-A177-3AD203B41FA5}">
                      <a16:colId xmlns:a16="http://schemas.microsoft.com/office/drawing/2014/main" val="20002"/>
                    </a:ext>
                  </a:extLst>
                </a:gridCol>
                <a:gridCol w="821450">
                  <a:extLst>
                    <a:ext uri="{9D8B030D-6E8A-4147-A177-3AD203B41FA5}">
                      <a16:colId xmlns:a16="http://schemas.microsoft.com/office/drawing/2014/main" val="20003"/>
                    </a:ext>
                  </a:extLst>
                </a:gridCol>
              </a:tblGrid>
              <a:tr h="241650">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   Rep</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  Demo</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    Rep</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  Demo</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0" name="Google Shape;100;p16"/>
          <p:cNvSpPr/>
          <p:nvPr/>
        </p:nvSpPr>
        <p:spPr>
          <a:xfrm>
            <a:off x="5154825" y="3536048"/>
            <a:ext cx="722400" cy="99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5975583" y="3069166"/>
            <a:ext cx="722400" cy="145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6796341" y="1919075"/>
            <a:ext cx="722400" cy="2607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7617100" y="2163901"/>
            <a:ext cx="722400" cy="2363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4" name="Google Shape;104;p16"/>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460950" y="1259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Motivation</a:t>
            </a:r>
            <a:endParaRPr/>
          </a:p>
        </p:txBody>
      </p:sp>
      <p:sp>
        <p:nvSpPr>
          <p:cNvPr id="110" name="Google Shape;110;p17"/>
          <p:cNvSpPr/>
          <p:nvPr/>
        </p:nvSpPr>
        <p:spPr>
          <a:xfrm>
            <a:off x="604025" y="3365375"/>
            <a:ext cx="722400" cy="1161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44.3</a:t>
            </a:r>
            <a:endParaRPr/>
          </a:p>
        </p:txBody>
      </p:sp>
      <p:sp>
        <p:nvSpPr>
          <p:cNvPr id="111" name="Google Shape;111;p17"/>
          <p:cNvSpPr/>
          <p:nvPr/>
        </p:nvSpPr>
        <p:spPr>
          <a:xfrm>
            <a:off x="1384600" y="2983626"/>
            <a:ext cx="722400" cy="15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53.2</a:t>
            </a:r>
            <a:endParaRPr/>
          </a:p>
        </p:txBody>
      </p:sp>
      <p:sp>
        <p:nvSpPr>
          <p:cNvPr id="112" name="Google Shape;112;p17"/>
          <p:cNvSpPr/>
          <p:nvPr/>
        </p:nvSpPr>
        <p:spPr>
          <a:xfrm>
            <a:off x="2798100" y="3390725"/>
            <a:ext cx="722400" cy="1161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42</a:t>
            </a:r>
            <a:endParaRPr/>
          </a:p>
          <a:p>
            <a:pPr marL="0" lvl="0" indent="0" algn="l" rtl="0">
              <a:spcBef>
                <a:spcPts val="0"/>
              </a:spcBef>
              <a:spcAft>
                <a:spcPts val="0"/>
              </a:spcAft>
              <a:buNone/>
            </a:pPr>
            <a:endParaRPr/>
          </a:p>
        </p:txBody>
      </p:sp>
      <p:sp>
        <p:nvSpPr>
          <p:cNvPr id="113" name="Google Shape;113;p17"/>
          <p:cNvSpPr/>
          <p:nvPr/>
        </p:nvSpPr>
        <p:spPr>
          <a:xfrm>
            <a:off x="3623750" y="2852975"/>
            <a:ext cx="722400" cy="1698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52</a:t>
            </a:r>
            <a:endParaRPr/>
          </a:p>
        </p:txBody>
      </p:sp>
      <p:cxnSp>
        <p:nvCxnSpPr>
          <p:cNvPr id="114" name="Google Shape;114;p17"/>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
        <p:nvSpPr>
          <p:cNvPr id="115" name="Google Shape;115;p17"/>
          <p:cNvSpPr txBox="1"/>
          <p:nvPr/>
        </p:nvSpPr>
        <p:spPr>
          <a:xfrm>
            <a:off x="452075" y="1938850"/>
            <a:ext cx="1717800" cy="43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50" b="1">
                <a:solidFill>
                  <a:srgbClr val="333333"/>
                </a:solidFill>
                <a:highlight>
                  <a:srgbClr val="FFFFFF"/>
                </a:highlight>
                <a:latin typeface="Times New Roman"/>
                <a:ea typeface="Times New Roman"/>
                <a:cs typeface="Times New Roman"/>
                <a:sym typeface="Times New Roman"/>
              </a:rPr>
              <a:t>YouGov America</a:t>
            </a:r>
            <a:endParaRPr>
              <a:latin typeface="Roboto"/>
              <a:ea typeface="Roboto"/>
              <a:cs typeface="Roboto"/>
              <a:sym typeface="Roboto"/>
            </a:endParaRPr>
          </a:p>
        </p:txBody>
      </p:sp>
      <p:sp>
        <p:nvSpPr>
          <p:cNvPr id="116" name="Google Shape;116;p17"/>
          <p:cNvSpPr txBox="1"/>
          <p:nvPr/>
        </p:nvSpPr>
        <p:spPr>
          <a:xfrm>
            <a:off x="3144375" y="2069450"/>
            <a:ext cx="9141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sp>
        <p:nvSpPr>
          <p:cNvPr id="117" name="Google Shape;117;p17"/>
          <p:cNvSpPr/>
          <p:nvPr/>
        </p:nvSpPr>
        <p:spPr>
          <a:xfrm>
            <a:off x="5862900" y="2481325"/>
            <a:ext cx="722400" cy="20706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90</a:t>
            </a:r>
            <a:endParaRPr/>
          </a:p>
        </p:txBody>
      </p:sp>
      <p:sp>
        <p:nvSpPr>
          <p:cNvPr id="118" name="Google Shape;118;p17"/>
          <p:cNvSpPr/>
          <p:nvPr/>
        </p:nvSpPr>
        <p:spPr>
          <a:xfrm>
            <a:off x="5060125" y="4121375"/>
            <a:ext cx="722400" cy="4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10</a:t>
            </a:r>
            <a:endParaRPr/>
          </a:p>
        </p:txBody>
      </p:sp>
      <p:sp>
        <p:nvSpPr>
          <p:cNvPr id="119" name="Google Shape;119;p17"/>
          <p:cNvSpPr txBox="1"/>
          <p:nvPr/>
        </p:nvSpPr>
        <p:spPr>
          <a:xfrm>
            <a:off x="4781850" y="1938850"/>
            <a:ext cx="1959000" cy="1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50" b="1">
                <a:solidFill>
                  <a:srgbClr val="333333"/>
                </a:solidFill>
                <a:highlight>
                  <a:srgbClr val="FFFFFF"/>
                </a:highlight>
                <a:latin typeface="Times New Roman"/>
                <a:ea typeface="Times New Roman"/>
                <a:cs typeface="Times New Roman"/>
                <a:sym typeface="Times New Roman"/>
              </a:rPr>
              <a:t>The website FiveThirtyEight</a:t>
            </a:r>
            <a:endParaRPr>
              <a:latin typeface="Roboto"/>
              <a:ea typeface="Roboto"/>
              <a:cs typeface="Roboto"/>
              <a:sym typeface="Roboto"/>
            </a:endParaRPr>
          </a:p>
        </p:txBody>
      </p:sp>
      <p:sp>
        <p:nvSpPr>
          <p:cNvPr id="120" name="Google Shape;120;p17"/>
          <p:cNvSpPr/>
          <p:nvPr/>
        </p:nvSpPr>
        <p:spPr>
          <a:xfrm>
            <a:off x="7934100" y="2827775"/>
            <a:ext cx="722400" cy="1698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52</a:t>
            </a:r>
            <a:endParaRPr/>
          </a:p>
        </p:txBody>
      </p:sp>
      <p:sp>
        <p:nvSpPr>
          <p:cNvPr id="121" name="Google Shape;121;p17"/>
          <p:cNvSpPr/>
          <p:nvPr/>
        </p:nvSpPr>
        <p:spPr>
          <a:xfrm>
            <a:off x="7169775" y="3390725"/>
            <a:ext cx="722400" cy="1161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44</a:t>
            </a:r>
            <a:endParaRPr/>
          </a:p>
          <a:p>
            <a:pPr marL="0" lvl="0" indent="0" algn="l" rtl="0">
              <a:spcBef>
                <a:spcPts val="0"/>
              </a:spcBef>
              <a:spcAft>
                <a:spcPts val="0"/>
              </a:spcAft>
              <a:buNone/>
            </a:pPr>
            <a:endParaRPr/>
          </a:p>
        </p:txBody>
      </p:sp>
      <p:sp>
        <p:nvSpPr>
          <p:cNvPr id="122" name="Google Shape;122;p17"/>
          <p:cNvSpPr txBox="1"/>
          <p:nvPr/>
        </p:nvSpPr>
        <p:spPr>
          <a:xfrm>
            <a:off x="7042175" y="2019225"/>
            <a:ext cx="14970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Reuters</a:t>
            </a:r>
            <a:endParaRPr>
              <a:latin typeface="Roboto"/>
              <a:ea typeface="Roboto"/>
              <a:cs typeface="Roboto"/>
              <a:sym typeface="Roboto"/>
            </a:endParaRPr>
          </a:p>
        </p:txBody>
      </p:sp>
      <p:sp>
        <p:nvSpPr>
          <p:cNvPr id="123" name="Google Shape;123;p17"/>
          <p:cNvSpPr txBox="1"/>
          <p:nvPr/>
        </p:nvSpPr>
        <p:spPr>
          <a:xfrm>
            <a:off x="462100" y="893625"/>
            <a:ext cx="8077200" cy="6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Roboto"/>
                <a:ea typeface="Roboto"/>
                <a:cs typeface="Roboto"/>
                <a:sym typeface="Roboto"/>
              </a:rPr>
              <a:t>All the Opinion polls predicted landslide victory for Joe Biden</a:t>
            </a:r>
            <a:endParaRPr sz="23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Methodologies Used</a:t>
            </a:r>
            <a:endParaRPr/>
          </a:p>
        </p:txBody>
      </p:sp>
      <p:cxnSp>
        <p:nvCxnSpPr>
          <p:cNvPr id="129" name="Google Shape;129;p18"/>
          <p:cNvCxnSpPr/>
          <p:nvPr/>
        </p:nvCxnSpPr>
        <p:spPr>
          <a:xfrm>
            <a:off x="738100" y="2173275"/>
            <a:ext cx="0" cy="1038600"/>
          </a:xfrm>
          <a:prstGeom prst="straightConnector1">
            <a:avLst/>
          </a:prstGeom>
          <a:noFill/>
          <a:ln w="9525" cap="flat" cmpd="sng">
            <a:solidFill>
              <a:srgbClr val="B7B7B7"/>
            </a:solidFill>
            <a:prstDash val="solid"/>
            <a:round/>
            <a:headEnd type="none" w="med" len="med"/>
            <a:tailEnd type="none" w="med" len="med"/>
          </a:ln>
        </p:spPr>
      </p:cxnSp>
      <p:sp>
        <p:nvSpPr>
          <p:cNvPr id="130" name="Google Shape;130;p18"/>
          <p:cNvSpPr txBox="1">
            <a:spLocks noGrp="1"/>
          </p:cNvSpPr>
          <p:nvPr>
            <p:ph type="title"/>
          </p:nvPr>
        </p:nvSpPr>
        <p:spPr>
          <a:xfrm>
            <a:off x="1019587" y="2011137"/>
            <a:ext cx="18141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1"/>
                </a:solidFill>
              </a:rPr>
              <a:t>Method 1</a:t>
            </a:r>
            <a:endParaRPr sz="1700">
              <a:solidFill>
                <a:schemeClr val="dk1"/>
              </a:solidFill>
            </a:endParaRPr>
          </a:p>
        </p:txBody>
      </p:sp>
      <p:sp>
        <p:nvSpPr>
          <p:cNvPr id="131" name="Google Shape;131;p18"/>
          <p:cNvSpPr txBox="1">
            <a:spLocks noGrp="1"/>
          </p:cNvSpPr>
          <p:nvPr>
            <p:ph type="body" idx="1"/>
          </p:nvPr>
        </p:nvSpPr>
        <p:spPr>
          <a:xfrm>
            <a:off x="6601824" y="2633175"/>
            <a:ext cx="20166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2"/>
                </a:solidFill>
              </a:rPr>
              <a:t>Bidirectional Text Classification method</a:t>
            </a:r>
            <a:endParaRPr sz="1200">
              <a:solidFill>
                <a:schemeClr val="dk2"/>
              </a:solidFill>
            </a:endParaRPr>
          </a:p>
        </p:txBody>
      </p:sp>
      <p:cxnSp>
        <p:nvCxnSpPr>
          <p:cNvPr id="132" name="Google Shape;132;p18"/>
          <p:cNvCxnSpPr/>
          <p:nvPr/>
        </p:nvCxnSpPr>
        <p:spPr>
          <a:xfrm>
            <a:off x="3321988" y="2125600"/>
            <a:ext cx="0" cy="1038600"/>
          </a:xfrm>
          <a:prstGeom prst="straightConnector1">
            <a:avLst/>
          </a:prstGeom>
          <a:noFill/>
          <a:ln w="9525" cap="flat" cmpd="sng">
            <a:solidFill>
              <a:srgbClr val="B7B7B7"/>
            </a:solidFill>
            <a:prstDash val="solid"/>
            <a:round/>
            <a:headEnd type="none" w="med" len="med"/>
            <a:tailEnd type="none" w="med" len="med"/>
          </a:ln>
        </p:spPr>
      </p:cxnSp>
      <p:sp>
        <p:nvSpPr>
          <p:cNvPr id="133" name="Google Shape;133;p18"/>
          <p:cNvSpPr txBox="1">
            <a:spLocks noGrp="1"/>
          </p:cNvSpPr>
          <p:nvPr>
            <p:ph type="title"/>
          </p:nvPr>
        </p:nvSpPr>
        <p:spPr>
          <a:xfrm>
            <a:off x="3904912" y="2011126"/>
            <a:ext cx="18141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1"/>
                </a:solidFill>
              </a:rPr>
              <a:t>Method 2 and 3</a:t>
            </a:r>
            <a:endParaRPr sz="1700">
              <a:solidFill>
                <a:schemeClr val="dk1"/>
              </a:solidFill>
            </a:endParaRPr>
          </a:p>
        </p:txBody>
      </p:sp>
      <p:sp>
        <p:nvSpPr>
          <p:cNvPr id="134" name="Google Shape;134;p18"/>
          <p:cNvSpPr txBox="1">
            <a:spLocks noGrp="1"/>
          </p:cNvSpPr>
          <p:nvPr>
            <p:ph type="body" idx="1"/>
          </p:nvPr>
        </p:nvSpPr>
        <p:spPr>
          <a:xfrm>
            <a:off x="3854687" y="2507951"/>
            <a:ext cx="18141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2"/>
                </a:solidFill>
              </a:rPr>
              <a:t>Supervised machine learning methods</a:t>
            </a:r>
            <a:endParaRPr sz="1200">
              <a:solidFill>
                <a:schemeClr val="dk2"/>
              </a:solidFill>
            </a:endParaRPr>
          </a:p>
        </p:txBody>
      </p:sp>
      <p:cxnSp>
        <p:nvCxnSpPr>
          <p:cNvPr id="135" name="Google Shape;135;p18"/>
          <p:cNvCxnSpPr/>
          <p:nvPr/>
        </p:nvCxnSpPr>
        <p:spPr>
          <a:xfrm>
            <a:off x="6457563" y="2053100"/>
            <a:ext cx="0" cy="1038600"/>
          </a:xfrm>
          <a:prstGeom prst="straightConnector1">
            <a:avLst/>
          </a:prstGeom>
          <a:noFill/>
          <a:ln w="9525" cap="flat" cmpd="sng">
            <a:solidFill>
              <a:srgbClr val="B7B7B7"/>
            </a:solidFill>
            <a:prstDash val="solid"/>
            <a:round/>
            <a:headEnd type="none" w="med" len="med"/>
            <a:tailEnd type="none" w="med" len="med"/>
          </a:ln>
        </p:spPr>
      </p:cxnSp>
      <p:sp>
        <p:nvSpPr>
          <p:cNvPr id="136" name="Google Shape;136;p18"/>
          <p:cNvSpPr txBox="1">
            <a:spLocks noGrp="1"/>
          </p:cNvSpPr>
          <p:nvPr>
            <p:ph type="title"/>
          </p:nvPr>
        </p:nvSpPr>
        <p:spPr>
          <a:xfrm>
            <a:off x="6504637" y="1929945"/>
            <a:ext cx="18141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1"/>
                </a:solidFill>
              </a:rPr>
              <a:t>Method 4 and 5</a:t>
            </a:r>
            <a:endParaRPr sz="1700">
              <a:solidFill>
                <a:schemeClr val="dk1"/>
              </a:solidFill>
            </a:endParaRPr>
          </a:p>
        </p:txBody>
      </p:sp>
      <p:sp>
        <p:nvSpPr>
          <p:cNvPr id="137" name="Google Shape;137;p18"/>
          <p:cNvSpPr txBox="1">
            <a:spLocks noGrp="1"/>
          </p:cNvSpPr>
          <p:nvPr>
            <p:ph type="body" idx="1"/>
          </p:nvPr>
        </p:nvSpPr>
        <p:spPr>
          <a:xfrm>
            <a:off x="1019587" y="2585496"/>
            <a:ext cx="18141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2"/>
                </a:solidFill>
              </a:rPr>
              <a:t>Lexicon based methods</a:t>
            </a:r>
            <a:endParaRPr sz="1200">
              <a:solidFill>
                <a:schemeClr val="dk2"/>
              </a:solidFill>
            </a:endParaRPr>
          </a:p>
        </p:txBody>
      </p:sp>
      <p:grpSp>
        <p:nvGrpSpPr>
          <p:cNvPr id="138" name="Google Shape;138;p18"/>
          <p:cNvGrpSpPr/>
          <p:nvPr/>
        </p:nvGrpSpPr>
        <p:grpSpPr>
          <a:xfrm>
            <a:off x="1019438" y="3440675"/>
            <a:ext cx="7077378" cy="1520400"/>
            <a:chOff x="963009" y="3310073"/>
            <a:chExt cx="5546100" cy="1520400"/>
          </a:xfrm>
        </p:grpSpPr>
        <p:cxnSp>
          <p:nvCxnSpPr>
            <p:cNvPr id="139" name="Google Shape;139;p18"/>
            <p:cNvCxnSpPr>
              <a:stCxn id="140" idx="6"/>
              <a:endCxn id="141" idx="2"/>
            </p:cNvCxnSpPr>
            <p:nvPr/>
          </p:nvCxnSpPr>
          <p:spPr>
            <a:xfrm rot="10800000">
              <a:off x="963009" y="4070273"/>
              <a:ext cx="5546100" cy="0"/>
            </a:xfrm>
            <a:prstGeom prst="straightConnector1">
              <a:avLst/>
            </a:prstGeom>
            <a:noFill/>
            <a:ln w="19050" cap="flat" cmpd="sng">
              <a:solidFill>
                <a:schemeClr val="dk1"/>
              </a:solidFill>
              <a:prstDash val="dot"/>
              <a:round/>
              <a:headEnd type="none" w="med" len="med"/>
              <a:tailEnd type="none" w="med" len="med"/>
            </a:ln>
          </p:spPr>
        </p:cxnSp>
        <p:sp>
          <p:nvSpPr>
            <p:cNvPr id="140" name="Google Shape;140;p18"/>
            <p:cNvSpPr/>
            <p:nvPr/>
          </p:nvSpPr>
          <p:spPr>
            <a:xfrm>
              <a:off x="5560209" y="3577823"/>
              <a:ext cx="948900" cy="984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BERT</a:t>
              </a:r>
              <a:endParaRPr/>
            </a:p>
          </p:txBody>
        </p:sp>
        <p:sp>
          <p:nvSpPr>
            <p:cNvPr id="142" name="Google Shape;142;p18"/>
            <p:cNvSpPr/>
            <p:nvPr/>
          </p:nvSpPr>
          <p:spPr>
            <a:xfrm>
              <a:off x="3085598" y="3377873"/>
              <a:ext cx="1421700" cy="142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t>SVM   and Naive Bayes</a:t>
              </a:r>
              <a:endParaRPr sz="1200"/>
            </a:p>
          </p:txBody>
        </p:sp>
        <p:sp>
          <p:nvSpPr>
            <p:cNvPr id="141" name="Google Shape;141;p18"/>
            <p:cNvSpPr/>
            <p:nvPr/>
          </p:nvSpPr>
          <p:spPr>
            <a:xfrm>
              <a:off x="963116" y="3310073"/>
              <a:ext cx="1486200" cy="152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Vader and</a:t>
              </a:r>
              <a:endParaRPr/>
            </a:p>
            <a:p>
              <a:pPr marL="0" lvl="0" indent="0" algn="l" rtl="0">
                <a:spcBef>
                  <a:spcPts val="0"/>
                </a:spcBef>
                <a:spcAft>
                  <a:spcPts val="0"/>
                </a:spcAft>
                <a:buNone/>
              </a:pPr>
              <a:r>
                <a:rPr lang="en"/>
                <a:t>TextBlob</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Methods Description</a:t>
            </a:r>
            <a:endParaRPr/>
          </a:p>
        </p:txBody>
      </p:sp>
      <p:sp>
        <p:nvSpPr>
          <p:cNvPr id="148" name="Google Shape;148;p19"/>
          <p:cNvSpPr txBox="1"/>
          <p:nvPr/>
        </p:nvSpPr>
        <p:spPr>
          <a:xfrm>
            <a:off x="21225" y="1733375"/>
            <a:ext cx="9084300" cy="3381600"/>
          </a:xfrm>
          <a:prstGeom prst="rect">
            <a:avLst/>
          </a:prstGeom>
          <a:noFill/>
          <a:ln>
            <a:noFill/>
          </a:ln>
        </p:spPr>
        <p:txBody>
          <a:bodyPr spcFirstLastPara="1" wrap="square" lIns="91425" tIns="91425" rIns="91425" bIns="91425" anchor="t" anchorCtr="0">
            <a:noAutofit/>
          </a:bodyPr>
          <a:lstStyle/>
          <a:p>
            <a:pPr marL="457200" lvl="0" indent="-307975" algn="l" rtl="0">
              <a:spcBef>
                <a:spcPts val="0"/>
              </a:spcBef>
              <a:spcAft>
                <a:spcPts val="0"/>
              </a:spcAft>
              <a:buSzPts val="1250"/>
              <a:buFont typeface="Roboto"/>
              <a:buAutoNum type="arabicPeriod"/>
            </a:pPr>
            <a:r>
              <a:rPr lang="en" sz="1250">
                <a:latin typeface="Roboto"/>
                <a:ea typeface="Roboto"/>
                <a:cs typeface="Roboto"/>
                <a:sym typeface="Roboto"/>
              </a:rPr>
              <a:t>Vader - VADER(Valence Aware Dictionary for Sentiment Reasoning) is a lexicon based method to analyse sentiments based on the positive, negative and neutral metrics.</a:t>
            </a:r>
            <a:endParaRPr sz="1250">
              <a:latin typeface="Roboto"/>
              <a:ea typeface="Roboto"/>
              <a:cs typeface="Roboto"/>
              <a:sym typeface="Roboto"/>
            </a:endParaRPr>
          </a:p>
          <a:p>
            <a:pPr marL="0" lvl="0" indent="0" algn="l" rtl="0">
              <a:spcBef>
                <a:spcPts val="0"/>
              </a:spcBef>
              <a:spcAft>
                <a:spcPts val="0"/>
              </a:spcAft>
              <a:buNone/>
            </a:pPr>
            <a:endParaRPr sz="1250">
              <a:latin typeface="Roboto"/>
              <a:ea typeface="Roboto"/>
              <a:cs typeface="Roboto"/>
              <a:sym typeface="Roboto"/>
            </a:endParaRPr>
          </a:p>
          <a:p>
            <a:pPr marL="457200" lvl="0" indent="-307975" algn="l" rtl="0">
              <a:spcBef>
                <a:spcPts val="0"/>
              </a:spcBef>
              <a:spcAft>
                <a:spcPts val="0"/>
              </a:spcAft>
              <a:buSzPts val="1250"/>
              <a:buFont typeface="Roboto"/>
              <a:buAutoNum type="arabicPeriod"/>
            </a:pPr>
            <a:r>
              <a:rPr lang="en" sz="1250">
                <a:latin typeface="Roboto"/>
                <a:ea typeface="Roboto"/>
                <a:cs typeface="Roboto"/>
                <a:sym typeface="Roboto"/>
              </a:rPr>
              <a:t>TextBlob - TextBlob is a python library used in text mining. It uses Natural Language ToolKit for achieving the results. TextBlob gives polarity[-1,1] and subjectivity[0,1] of texts. While polarity signifies the positive and negative sentiments, subjectivity defines about the text relevance.</a:t>
            </a:r>
            <a:endParaRPr sz="1250">
              <a:latin typeface="Roboto"/>
              <a:ea typeface="Roboto"/>
              <a:cs typeface="Roboto"/>
              <a:sym typeface="Roboto"/>
            </a:endParaRPr>
          </a:p>
          <a:p>
            <a:pPr marL="457200" lvl="0" indent="0" algn="l" rtl="0">
              <a:spcBef>
                <a:spcPts val="0"/>
              </a:spcBef>
              <a:spcAft>
                <a:spcPts val="0"/>
              </a:spcAft>
              <a:buNone/>
            </a:pPr>
            <a:endParaRPr sz="1250">
              <a:latin typeface="Roboto"/>
              <a:ea typeface="Roboto"/>
              <a:cs typeface="Roboto"/>
              <a:sym typeface="Roboto"/>
            </a:endParaRPr>
          </a:p>
          <a:p>
            <a:pPr marL="457200" lvl="0" indent="-307975" algn="l" rtl="0">
              <a:spcBef>
                <a:spcPts val="0"/>
              </a:spcBef>
              <a:spcAft>
                <a:spcPts val="0"/>
              </a:spcAft>
              <a:buSzPts val="1250"/>
              <a:buFont typeface="Roboto"/>
              <a:buAutoNum type="arabicPeriod"/>
            </a:pPr>
            <a:r>
              <a:rPr lang="en" sz="1250">
                <a:latin typeface="Roboto"/>
                <a:ea typeface="Roboto"/>
                <a:cs typeface="Roboto"/>
                <a:sym typeface="Roboto"/>
              </a:rPr>
              <a:t>Naive Bayes - Naive Bayes algorithm is based on Bayes Theorem.Using Bayes Theorem we can calculate the conditional probability of an event. It is finding probability of an event given how it is related to other events.</a:t>
            </a:r>
            <a:endParaRPr sz="1250">
              <a:latin typeface="Roboto"/>
              <a:ea typeface="Roboto"/>
              <a:cs typeface="Roboto"/>
              <a:sym typeface="Roboto"/>
            </a:endParaRPr>
          </a:p>
          <a:p>
            <a:pPr marL="457200" lvl="0" indent="0" algn="l" rtl="0">
              <a:spcBef>
                <a:spcPts val="0"/>
              </a:spcBef>
              <a:spcAft>
                <a:spcPts val="0"/>
              </a:spcAft>
              <a:buNone/>
            </a:pPr>
            <a:endParaRPr sz="1250">
              <a:latin typeface="Roboto"/>
              <a:ea typeface="Roboto"/>
              <a:cs typeface="Roboto"/>
              <a:sym typeface="Roboto"/>
            </a:endParaRPr>
          </a:p>
          <a:p>
            <a:pPr marL="457200" lvl="0" indent="-307975" algn="l" rtl="0">
              <a:spcBef>
                <a:spcPts val="0"/>
              </a:spcBef>
              <a:spcAft>
                <a:spcPts val="0"/>
              </a:spcAft>
              <a:buSzPts val="1250"/>
              <a:buFont typeface="Roboto"/>
              <a:buAutoNum type="arabicPeriod"/>
            </a:pPr>
            <a:r>
              <a:rPr lang="en" sz="1250">
                <a:latin typeface="Roboto"/>
                <a:ea typeface="Roboto"/>
                <a:cs typeface="Roboto"/>
                <a:sym typeface="Roboto"/>
              </a:rPr>
              <a:t>SVM- This supervised machine learning algorithm was chosen because it works well for text classification and is capable enough to handle large features. In out dataset it is being used to classify the tweets into positive and negative.</a:t>
            </a:r>
            <a:endParaRPr sz="1250">
              <a:latin typeface="Roboto"/>
              <a:ea typeface="Roboto"/>
              <a:cs typeface="Roboto"/>
              <a:sym typeface="Roboto"/>
            </a:endParaRPr>
          </a:p>
          <a:p>
            <a:pPr marL="457200" lvl="0" indent="0" algn="l" rtl="0">
              <a:spcBef>
                <a:spcPts val="0"/>
              </a:spcBef>
              <a:spcAft>
                <a:spcPts val="0"/>
              </a:spcAft>
              <a:buNone/>
            </a:pPr>
            <a:endParaRPr sz="1250">
              <a:latin typeface="Roboto"/>
              <a:ea typeface="Roboto"/>
              <a:cs typeface="Roboto"/>
              <a:sym typeface="Roboto"/>
            </a:endParaRPr>
          </a:p>
          <a:p>
            <a:pPr marL="457200" lvl="0" indent="-307975" algn="l" rtl="0">
              <a:spcBef>
                <a:spcPts val="0"/>
              </a:spcBef>
              <a:spcAft>
                <a:spcPts val="0"/>
              </a:spcAft>
              <a:buSzPts val="1250"/>
              <a:buFont typeface="Roboto"/>
              <a:buAutoNum type="arabicPeriod"/>
            </a:pPr>
            <a:r>
              <a:rPr lang="en" sz="1250">
                <a:latin typeface="Roboto"/>
                <a:ea typeface="Roboto"/>
                <a:cs typeface="Roboto"/>
                <a:sym typeface="Roboto"/>
              </a:rPr>
              <a:t>BERT- Bert stands for Bidirectional Encoder Representations from Transformers.  It is bidirectional meaning that it learns information from left as well as right side of each token at the time of training. It works on transformer architecture</a:t>
            </a:r>
            <a:endParaRPr sz="125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0"/>
          <p:cNvPicPr preferRelativeResize="0"/>
          <p:nvPr/>
        </p:nvPicPr>
        <p:blipFill rotWithShape="1">
          <a:blip r:embed="rId3">
            <a:alphaModFix/>
          </a:blip>
          <a:srcRect b="9477"/>
          <a:stretch/>
        </p:blipFill>
        <p:spPr>
          <a:xfrm>
            <a:off x="0" y="-241100"/>
            <a:ext cx="11796125" cy="5143500"/>
          </a:xfrm>
          <a:prstGeom prst="rect">
            <a:avLst/>
          </a:prstGeom>
          <a:noFill/>
          <a:ln>
            <a:noFill/>
          </a:ln>
        </p:spPr>
      </p:pic>
      <p:sp>
        <p:nvSpPr>
          <p:cNvPr id="154" name="Google Shape;154;p20"/>
          <p:cNvSpPr txBox="1">
            <a:spLocks noGrp="1"/>
          </p:cNvSpPr>
          <p:nvPr>
            <p:ph type="title"/>
          </p:nvPr>
        </p:nvSpPr>
        <p:spPr>
          <a:xfrm>
            <a:off x="219000" y="321475"/>
            <a:ext cx="6227100" cy="98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a:t>
            </a:r>
            <a:endParaRPr/>
          </a:p>
          <a:p>
            <a:pPr marL="0" lvl="0" indent="0" algn="l" rtl="0">
              <a:spcBef>
                <a:spcPts val="0"/>
              </a:spcBef>
              <a:spcAft>
                <a:spcPts val="0"/>
              </a:spcAft>
              <a:buNone/>
            </a:pPr>
            <a:endParaRPr/>
          </a:p>
        </p:txBody>
      </p:sp>
      <p:pic>
        <p:nvPicPr>
          <p:cNvPr id="155" name="Google Shape;155;p20"/>
          <p:cNvPicPr preferRelativeResize="0"/>
          <p:nvPr/>
        </p:nvPicPr>
        <p:blipFill>
          <a:blip r:embed="rId4">
            <a:alphaModFix/>
          </a:blip>
          <a:stretch>
            <a:fillRect/>
          </a:stretch>
        </p:blipFill>
        <p:spPr>
          <a:xfrm>
            <a:off x="4420200" y="2223825"/>
            <a:ext cx="4500551" cy="2454025"/>
          </a:xfrm>
          <a:prstGeom prst="rect">
            <a:avLst/>
          </a:prstGeom>
          <a:noFill/>
          <a:ln>
            <a:noFill/>
          </a:ln>
        </p:spPr>
      </p:pic>
      <p:pic>
        <p:nvPicPr>
          <p:cNvPr id="156" name="Google Shape;156;p20"/>
          <p:cNvPicPr preferRelativeResize="0"/>
          <p:nvPr/>
        </p:nvPicPr>
        <p:blipFill>
          <a:blip r:embed="rId5">
            <a:alphaModFix/>
          </a:blip>
          <a:stretch>
            <a:fillRect/>
          </a:stretch>
        </p:blipFill>
        <p:spPr>
          <a:xfrm>
            <a:off x="0" y="2200200"/>
            <a:ext cx="4259450" cy="2501276"/>
          </a:xfrm>
          <a:prstGeom prst="rect">
            <a:avLst/>
          </a:prstGeom>
          <a:noFill/>
          <a:ln>
            <a:noFill/>
          </a:ln>
        </p:spPr>
      </p:pic>
      <p:sp>
        <p:nvSpPr>
          <p:cNvPr id="157" name="Google Shape;157;p20"/>
          <p:cNvSpPr txBox="1"/>
          <p:nvPr/>
        </p:nvSpPr>
        <p:spPr>
          <a:xfrm>
            <a:off x="241100" y="1506875"/>
            <a:ext cx="3054000" cy="4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Roboto"/>
                <a:ea typeface="Roboto"/>
                <a:cs typeface="Roboto"/>
                <a:sym typeface="Roboto"/>
              </a:rPr>
              <a:t>Word cloud in Positive Tweets</a:t>
            </a:r>
            <a:endParaRPr sz="1600">
              <a:solidFill>
                <a:srgbClr val="FFFFFF"/>
              </a:solidFill>
              <a:latin typeface="Roboto"/>
              <a:ea typeface="Roboto"/>
              <a:cs typeface="Roboto"/>
              <a:sym typeface="Roboto"/>
            </a:endParaRPr>
          </a:p>
        </p:txBody>
      </p:sp>
      <p:sp>
        <p:nvSpPr>
          <p:cNvPr id="158" name="Google Shape;158;p20"/>
          <p:cNvSpPr txBox="1"/>
          <p:nvPr/>
        </p:nvSpPr>
        <p:spPr>
          <a:xfrm>
            <a:off x="5183675" y="1567150"/>
            <a:ext cx="2943300" cy="4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FFFFFF"/>
                </a:solidFill>
                <a:latin typeface="Roboto"/>
                <a:ea typeface="Roboto"/>
                <a:cs typeface="Roboto"/>
                <a:sym typeface="Roboto"/>
              </a:rPr>
              <a:t>Word cloud of negative Tweets</a:t>
            </a:r>
            <a:endParaRPr sz="1500">
              <a:solidFill>
                <a:srgbClr val="FFFFFF"/>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1"/>
          <p:cNvPicPr preferRelativeResize="0"/>
          <p:nvPr/>
        </p:nvPicPr>
        <p:blipFill rotWithShape="1">
          <a:blip r:embed="rId3">
            <a:alphaModFix/>
          </a:blip>
          <a:srcRect b="9477"/>
          <a:stretch/>
        </p:blipFill>
        <p:spPr>
          <a:xfrm>
            <a:off x="0" y="-241100"/>
            <a:ext cx="11796125" cy="5143500"/>
          </a:xfrm>
          <a:prstGeom prst="rect">
            <a:avLst/>
          </a:prstGeom>
          <a:noFill/>
          <a:ln>
            <a:noFill/>
          </a:ln>
        </p:spPr>
      </p:pic>
      <p:sp>
        <p:nvSpPr>
          <p:cNvPr id="164" name="Google Shape;164;p21"/>
          <p:cNvSpPr txBox="1"/>
          <p:nvPr/>
        </p:nvSpPr>
        <p:spPr>
          <a:xfrm>
            <a:off x="241100" y="938275"/>
            <a:ext cx="3054000" cy="6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Roboto"/>
                <a:ea typeface="Roboto"/>
                <a:cs typeface="Roboto"/>
                <a:sym typeface="Roboto"/>
              </a:rPr>
              <a:t>Mentions count in positive hashtags</a:t>
            </a:r>
            <a:endParaRPr sz="1600">
              <a:solidFill>
                <a:srgbClr val="FFFFFF"/>
              </a:solidFill>
              <a:latin typeface="Roboto"/>
              <a:ea typeface="Roboto"/>
              <a:cs typeface="Roboto"/>
              <a:sym typeface="Roboto"/>
            </a:endParaRPr>
          </a:p>
        </p:txBody>
      </p:sp>
      <p:sp>
        <p:nvSpPr>
          <p:cNvPr id="165" name="Google Shape;165;p21"/>
          <p:cNvSpPr txBox="1"/>
          <p:nvPr/>
        </p:nvSpPr>
        <p:spPr>
          <a:xfrm>
            <a:off x="5173625" y="938275"/>
            <a:ext cx="2943300" cy="6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FFFFFF"/>
                </a:solidFill>
                <a:latin typeface="Roboto"/>
                <a:ea typeface="Roboto"/>
                <a:cs typeface="Roboto"/>
                <a:sym typeface="Roboto"/>
              </a:rPr>
              <a:t>Mentions count in negative hashtags</a:t>
            </a:r>
            <a:endParaRPr sz="1500">
              <a:solidFill>
                <a:srgbClr val="FFFFFF"/>
              </a:solidFill>
              <a:latin typeface="Roboto"/>
              <a:ea typeface="Roboto"/>
              <a:cs typeface="Roboto"/>
              <a:sym typeface="Roboto"/>
            </a:endParaRPr>
          </a:p>
        </p:txBody>
      </p:sp>
      <p:pic>
        <p:nvPicPr>
          <p:cNvPr id="166" name="Google Shape;166;p21"/>
          <p:cNvPicPr preferRelativeResize="0"/>
          <p:nvPr/>
        </p:nvPicPr>
        <p:blipFill>
          <a:blip r:embed="rId4">
            <a:alphaModFix/>
          </a:blip>
          <a:stretch>
            <a:fillRect/>
          </a:stretch>
        </p:blipFill>
        <p:spPr>
          <a:xfrm>
            <a:off x="100450" y="1669750"/>
            <a:ext cx="4631176" cy="3182950"/>
          </a:xfrm>
          <a:prstGeom prst="rect">
            <a:avLst/>
          </a:prstGeom>
          <a:noFill/>
          <a:ln>
            <a:noFill/>
          </a:ln>
        </p:spPr>
      </p:pic>
      <p:pic>
        <p:nvPicPr>
          <p:cNvPr id="167" name="Google Shape;167;p21"/>
          <p:cNvPicPr preferRelativeResize="0"/>
          <p:nvPr/>
        </p:nvPicPr>
        <p:blipFill>
          <a:blip r:embed="rId5">
            <a:alphaModFix/>
          </a:blip>
          <a:stretch>
            <a:fillRect/>
          </a:stretch>
        </p:blipFill>
        <p:spPr>
          <a:xfrm>
            <a:off x="4731625" y="1669750"/>
            <a:ext cx="4321976" cy="3182950"/>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469</Words>
  <Application>Microsoft Office PowerPoint</Application>
  <PresentationFormat>On-screen Show (16:9)</PresentationFormat>
  <Paragraphs>74</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Roboto</vt:lpstr>
      <vt:lpstr>Arial</vt:lpstr>
      <vt:lpstr>Times New Roman</vt:lpstr>
      <vt:lpstr>Material</vt:lpstr>
      <vt:lpstr>PowerPoint Presentation</vt:lpstr>
      <vt:lpstr>The team “ we are the ones to solve the problem we identified”</vt:lpstr>
      <vt:lpstr>Introduction</vt:lpstr>
      <vt:lpstr>The problem</vt:lpstr>
      <vt:lpstr>Motivation</vt:lpstr>
      <vt:lpstr>Methodologies Used</vt:lpstr>
      <vt:lpstr>Methods Description</vt:lpstr>
      <vt:lpstr>Results </vt:lpstr>
      <vt:lpstr>PowerPoint Presentation</vt:lpstr>
      <vt:lpstr>PowerPoint Presentation</vt:lpstr>
      <vt:lpstr>PowerPoint Presentation</vt:lpstr>
      <vt:lpstr>PowerPoint Presentation</vt:lpstr>
      <vt:lpstr>PowerPoint Presentation</vt:lpstr>
      <vt:lpstr>Future Prospects          And    Conclusion</vt:lpstr>
      <vt:lpstr>Social Media Posts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AVINASH KUMAR</cp:lastModifiedBy>
  <cp:revision>1</cp:revision>
  <dcterms:modified xsi:type="dcterms:W3CDTF">2020-11-25T05:00:53Z</dcterms:modified>
</cp:coreProperties>
</file>